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  <p:sldMasterId id="2147483673" r:id="rId3"/>
  </p:sldMasterIdLst>
  <p:notesMasterIdLst>
    <p:notesMasterId r:id="rId11"/>
  </p:notesMasterIdLst>
  <p:handoutMasterIdLst>
    <p:handoutMasterId r:id="rId12"/>
  </p:handoutMasterIdLst>
  <p:sldIdLst>
    <p:sldId id="627" r:id="rId4"/>
    <p:sldId id="611" r:id="rId5"/>
    <p:sldId id="628" r:id="rId6"/>
    <p:sldId id="629" r:id="rId7"/>
    <p:sldId id="630" r:id="rId8"/>
    <p:sldId id="631" r:id="rId9"/>
    <p:sldId id="61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9F8BB592-0E62-1D48-829D-2301742E5EDD}">
          <p14:sldIdLst>
            <p14:sldId id="627"/>
            <p14:sldId id="611"/>
            <p14:sldId id="628"/>
            <p14:sldId id="629"/>
            <p14:sldId id="630"/>
            <p14:sldId id="631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FA4B31"/>
    <a:srgbClr val="838588"/>
    <a:srgbClr val="FA4C31"/>
    <a:srgbClr val="FDD5B4"/>
    <a:srgbClr val="E46C0A"/>
    <a:srgbClr val="B9E7BA"/>
    <a:srgbClr val="057F00"/>
    <a:srgbClr val="0E396D"/>
    <a:srgbClr val="F1B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31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67" d="100"/>
          <a:sy n="167" d="100"/>
        </p:scale>
        <p:origin x="54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9368-E290-FD47-A969-EF1B66BDBF3F}" type="datetimeFigureOut">
              <a:rPr lang="en-US" smtClean="0"/>
              <a:t>7/27/22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E71A-AA07-DF4F-86B6-4C4F136B54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18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9774C-9C4E-2143-99EC-AEAC19FC6B80}" type="datetimeFigureOut">
              <a:rPr lang="en-US" smtClean="0"/>
              <a:t>7/27/22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DB82E-78F2-2748-810E-957A6B4AC5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1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867" y="455795"/>
            <a:ext cx="11567802" cy="52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869" y="1151627"/>
            <a:ext cx="5644303" cy="523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6211368" y="1151627"/>
            <a:ext cx="5644303" cy="52322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1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a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189518"/>
            <a:ext cx="9894999" cy="903772"/>
          </a:xfrm>
        </p:spPr>
        <p:txBody>
          <a:bodyPr>
            <a:noAutofit/>
          </a:bodyPr>
          <a:lstStyle>
            <a:lvl1pPr marL="0" indent="0">
              <a:buNone/>
              <a:defRPr sz="5300" b="1"/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093291"/>
            <a:ext cx="9894999" cy="52190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rgbClr val="838588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71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 Mt. Denali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093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 Mt. Denali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58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 Mt. Denali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87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 2 Mt. Denali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757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Dots BG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24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Neuron BG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935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Mt. Denali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48501" y="4218546"/>
            <a:ext cx="9894999" cy="9037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b="1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48501" y="5122319"/>
            <a:ext cx="9894999" cy="5219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148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Presentation/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55883" y="3866442"/>
            <a:ext cx="6570719" cy="5962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3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 title="Date"/>
          <p:cNvSpPr>
            <a:spLocks noGrp="1"/>
          </p:cNvSpPr>
          <p:nvPr>
            <p:ph type="body" sz="quarter" idx="11"/>
          </p:nvPr>
        </p:nvSpPr>
        <p:spPr>
          <a:xfrm>
            <a:off x="3873136" y="4573729"/>
            <a:ext cx="3819017" cy="3605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pic>
        <p:nvPicPr>
          <p:cNvPr id="13" name="Picture 12" descr="Denali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51" y="3101654"/>
            <a:ext cx="4292696" cy="6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1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ridge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5"/>
          <p:cNvSpPr/>
          <p:nvPr userDrawn="1"/>
        </p:nvSpPr>
        <p:spPr>
          <a:xfrm>
            <a:off x="4029116" y="3008821"/>
            <a:ext cx="4080925" cy="84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7100" spc="355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992" b="0" spc="250" dirty="0">
                <a:solidFill>
                  <a:srgbClr val="FFFFFF"/>
                </a:solidFill>
                <a:latin typeface="Arial"/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549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71" y="1124632"/>
            <a:ext cx="11552998" cy="52761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32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Dots BG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5"/>
          <p:cNvSpPr/>
          <p:nvPr userDrawn="1"/>
        </p:nvSpPr>
        <p:spPr>
          <a:xfrm>
            <a:off x="4029116" y="3008821"/>
            <a:ext cx="4080925" cy="84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7100" spc="355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992" b="0" spc="250" dirty="0">
                <a:solidFill>
                  <a:srgbClr val="FFFFFF"/>
                </a:solidFill>
                <a:latin typeface="Arial"/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1993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Bridge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5"/>
          <p:cNvSpPr/>
          <p:nvPr userDrawn="1"/>
        </p:nvSpPr>
        <p:spPr>
          <a:xfrm>
            <a:off x="4211994" y="2969066"/>
            <a:ext cx="3561874" cy="84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7100" spc="355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992" b="0" spc="250" dirty="0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4992" b="0" spc="25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98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Dot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5"/>
          <p:cNvSpPr/>
          <p:nvPr userDrawn="1"/>
        </p:nvSpPr>
        <p:spPr>
          <a:xfrm>
            <a:off x="4211994" y="2969066"/>
            <a:ext cx="3561874" cy="84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7100" spc="355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992" b="0" spc="250" dirty="0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4992" b="0" spc="25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397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Dots 2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5"/>
          <p:cNvSpPr/>
          <p:nvPr userDrawn="1"/>
        </p:nvSpPr>
        <p:spPr>
          <a:xfrm>
            <a:off x="4211994" y="2969066"/>
            <a:ext cx="3561874" cy="84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7100" spc="355"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en-US" sz="4992" b="0" spc="250" dirty="0">
                <a:solidFill>
                  <a:srgbClr val="FFFFFF"/>
                </a:solidFill>
                <a:latin typeface="Arial"/>
                <a:cs typeface="Arial"/>
              </a:rPr>
              <a:t>APPENDIX</a:t>
            </a:r>
            <a:endParaRPr sz="4992" b="0" spc="25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64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868" y="1154114"/>
            <a:ext cx="56385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7868" y="1793875"/>
            <a:ext cx="5638589" cy="45899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7867" y="455795"/>
            <a:ext cx="11567802" cy="52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4"/>
          </p:nvPr>
        </p:nvSpPr>
        <p:spPr>
          <a:xfrm>
            <a:off x="6217082" y="1154114"/>
            <a:ext cx="56385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5"/>
          </p:nvPr>
        </p:nvSpPr>
        <p:spPr>
          <a:xfrm>
            <a:off x="6217082" y="1793875"/>
            <a:ext cx="5638589" cy="45899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1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7867" y="455795"/>
            <a:ext cx="11567802" cy="5259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186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455794"/>
            <a:ext cx="4011084" cy="1162050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869" y="455795"/>
            <a:ext cx="7249803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7867" y="1617841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58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4800600"/>
            <a:ext cx="11567802" cy="566738"/>
          </a:xfrm>
        </p:spPr>
        <p:txBody>
          <a:bodyPr anchor="b">
            <a:normAutofit/>
          </a:bodyPr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7867" y="455794"/>
            <a:ext cx="11567802" cy="4114800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7869" y="5367338"/>
            <a:ext cx="11567801" cy="9572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84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532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 BG">
    <p:bg>
      <p:bgPr>
        <a:solidFill>
          <a:srgbClr val="92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221490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2"/>
          <p:cNvSpPr/>
          <p:nvPr userDrawn="1"/>
        </p:nvSpPr>
        <p:spPr>
          <a:xfrm>
            <a:off x="0" y="0"/>
            <a:ext cx="12192000" cy="306854"/>
          </a:xfrm>
          <a:prstGeom prst="rect">
            <a:avLst/>
          </a:prstGeom>
          <a:solidFill>
            <a:srgbClr val="FA4B3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 sz="26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671" y="455795"/>
            <a:ext cx="11552998" cy="525985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673" y="1124304"/>
            <a:ext cx="11552997" cy="528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DenaliLogo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1" y="66509"/>
            <a:ext cx="1162062" cy="17698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2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72" r:id="rId7"/>
    <p:sldLayoutId id="2147483671" r:id="rId8"/>
    <p:sldLayoutId id="2147483651" r:id="rId9"/>
    <p:sldLayoutId id="2147483680" r:id="rId10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600" b="1" kern="1200" cap="all" baseline="0">
          <a:solidFill>
            <a:srgbClr val="838588"/>
          </a:solidFill>
          <a:effectLst/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838588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38588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3858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838588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838588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naliLogo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1" y="66509"/>
            <a:ext cx="1162062" cy="1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7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79" r:id="rId5"/>
    <p:sldLayoutId id="2147483677" r:id="rId6"/>
    <p:sldLayoutId id="214748367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83858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259" y="6553675"/>
            <a:ext cx="918659" cy="3043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3858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798878-23D6-7749-932B-D160C45157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53675"/>
            <a:ext cx="3860800" cy="29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Denali Therapeutics Inc.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383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4" r:id="rId2"/>
    <p:sldLayoutId id="2147483676" r:id="rId3"/>
    <p:sldLayoutId id="2147483689" r:id="rId4"/>
    <p:sldLayoutId id="2147483688" r:id="rId5"/>
    <p:sldLayoutId id="214748369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basechem2.0 work under-the-hood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Denali Therapeutics Inc.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798878-23D6-7749-932B-D160C45157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B5E89D-5273-F84D-840C-D361D59710CD}"/>
              </a:ext>
            </a:extLst>
          </p:cNvPr>
          <p:cNvSpPr/>
          <p:nvPr/>
        </p:nvSpPr>
        <p:spPr>
          <a:xfrm>
            <a:off x="596348" y="1311965"/>
            <a:ext cx="10942982" cy="5078896"/>
          </a:xfrm>
          <a:prstGeom prst="roundRect">
            <a:avLst>
              <a:gd name="adj" fmla="val 5512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493F9-0255-C844-B412-03153443BF82}"/>
              </a:ext>
            </a:extLst>
          </p:cNvPr>
          <p:cNvSpPr/>
          <p:nvPr/>
        </p:nvSpPr>
        <p:spPr>
          <a:xfrm>
            <a:off x="914399" y="1530628"/>
            <a:ext cx="4283766" cy="13616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Uploads Compounds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 the form of Mol text or .sdf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D1EA4-28D6-3943-A505-576B55D3F728}"/>
              </a:ext>
            </a:extLst>
          </p:cNvPr>
          <p:cNvSpPr/>
          <p:nvPr/>
        </p:nvSpPr>
        <p:spPr>
          <a:xfrm>
            <a:off x="3561521" y="3252292"/>
            <a:ext cx="7818785" cy="29199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Process &amp; clean each molecule in the uploaded sdf/mol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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handle_sdf_upload()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clean_mol_object()</a:t>
            </a:r>
          </a:p>
          <a:p>
            <a:r>
              <a:rPr lang="en-US" dirty="0">
                <a:solidFill>
                  <a:schemeClr val="tx1"/>
                </a:solidFill>
              </a:rPr>
              <a:t>2)  Create and save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Compounds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CompoundOccurrences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</a:t>
            </a:r>
            <a:r>
              <a:rPr lang="en-US" dirty="0">
                <a:solidFill>
                  <a:schemeClr val="tx1"/>
                </a:solidFill>
              </a:rPr>
              <a:t>  Each uploaded molecule becomes a new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</a:t>
            </a:r>
            <a:r>
              <a:rPr lang="en-US" dirty="0">
                <a:solidFill>
                  <a:schemeClr val="tx1"/>
                </a:solidFill>
              </a:rPr>
              <a:t> but might already 	  	be an existing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Compound</a:t>
            </a:r>
            <a:r>
              <a:rPr lang="en-US" dirty="0">
                <a:solidFill>
                  <a:schemeClr val="tx1"/>
                </a:solidFill>
              </a:rPr>
              <a:t> and will not be recreated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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handle_romols()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_create_compounds() </a:t>
            </a:r>
          </a:p>
          <a:p>
            <a:r>
              <a:rPr lang="en-US" dirty="0">
                <a:solidFill>
                  <a:schemeClr val="tx1"/>
                </a:solidFill>
              </a:rPr>
              <a:t>3)  Direct to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AnalysisView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	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 </a:t>
            </a:r>
            <a:r>
              <a:rPr lang="en-US" dirty="0">
                <a:solidFill>
                  <a:schemeClr val="tx1"/>
                </a:solidFill>
              </a:rPr>
              <a:t>Calls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run_analysis(</a:t>
            </a:r>
            <a:r>
              <a:rPr lang="en-US" dirty="0">
                <a:solidFill>
                  <a:schemeClr val="tx1"/>
                </a:solidFill>
              </a:rPr>
              <a:t>viewname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asynchronously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885B0-846E-8242-A2A7-61E2F48E816E}"/>
              </a:ext>
            </a:extLst>
          </p:cNvPr>
          <p:cNvSpPr txBox="1"/>
          <p:nvPr/>
        </p:nvSpPr>
        <p:spPr>
          <a:xfrm flipH="1">
            <a:off x="3881231" y="2922104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SubmitCompoundsView</a:t>
            </a:r>
          </a:p>
        </p:txBody>
      </p:sp>
    </p:spTree>
    <p:extLst>
      <p:ext uri="{BB962C8B-B14F-4D97-AF65-F5344CB8AC3E}">
        <p14:creationId xmlns:p14="http://schemas.microsoft.com/office/powerpoint/2010/main" val="119063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basechem2.0 work under-the-hood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Denali Therapeutics Inc.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798878-23D6-7749-932B-D160C45157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B5E89D-5273-F84D-840C-D361D59710CD}"/>
              </a:ext>
            </a:extLst>
          </p:cNvPr>
          <p:cNvSpPr/>
          <p:nvPr/>
        </p:nvSpPr>
        <p:spPr>
          <a:xfrm>
            <a:off x="596348" y="1311965"/>
            <a:ext cx="10942982" cy="5078896"/>
          </a:xfrm>
          <a:prstGeom prst="roundRect">
            <a:avLst>
              <a:gd name="adj" fmla="val 5512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A493F9-0255-C844-B412-03153443BF82}"/>
              </a:ext>
            </a:extLst>
          </p:cNvPr>
          <p:cNvSpPr/>
          <p:nvPr/>
        </p:nvSpPr>
        <p:spPr>
          <a:xfrm>
            <a:off x="914399" y="1530628"/>
            <a:ext cx="4283766" cy="765313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Analysis Views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D1EA4-28D6-3943-A505-576B55D3F728}"/>
              </a:ext>
            </a:extLst>
          </p:cNvPr>
          <p:cNvSpPr/>
          <p:nvPr/>
        </p:nvSpPr>
        <p:spPr>
          <a:xfrm>
            <a:off x="914399" y="2832654"/>
            <a:ext cx="6321288" cy="3194027"/>
          </a:xfrm>
          <a:prstGeom prst="roundRect">
            <a:avLst>
              <a:gd name="adj" fmla="val 9199"/>
            </a:avLst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dirty="0">
                <a:solidFill>
                  <a:schemeClr val="accent1"/>
                </a:solidFill>
              </a:rPr>
              <a:t>RDKitMolAnalyses</a:t>
            </a:r>
            <a:r>
              <a:rPr lang="en-US" dirty="0">
                <a:solidFill>
                  <a:schemeClr val="tx1"/>
                </a:solidFill>
              </a:rPr>
              <a:t> to generate properties</a:t>
            </a:r>
          </a:p>
          <a:p>
            <a:r>
              <a:rPr lang="en-US" dirty="0">
                <a:solidFill>
                  <a:schemeClr val="tx1"/>
                </a:solidFill>
              </a:rPr>
              <a:t>	Generates Mol object with all properties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</a:rPr>
              <a:t> *aLogD is only generated upon user selection</a:t>
            </a:r>
          </a:p>
          <a:p>
            <a:r>
              <a:rPr lang="en-US" dirty="0">
                <a:solidFill>
                  <a:schemeClr val="tx1"/>
                </a:solidFill>
              </a:rPr>
              <a:t>		- Uses </a:t>
            </a:r>
            <a:r>
              <a:rPr lang="en-US" dirty="0">
                <a:solidFill>
                  <a:schemeClr val="accent1"/>
                </a:solidFill>
              </a:rPr>
              <a:t>SchrodingerWrapper</a:t>
            </a:r>
            <a:r>
              <a:rPr lang="en-US" dirty="0">
                <a:solidFill>
                  <a:schemeClr val="tx1"/>
                </a:solidFill>
              </a:rPr>
              <a:t> to generate </a:t>
            </a:r>
          </a:p>
          <a:p>
            <a:r>
              <a:rPr lang="en-US" dirty="0">
                <a:solidFill>
                  <a:schemeClr val="tx1"/>
                </a:solidFill>
              </a:rPr>
              <a:t>		needed StatePenalty value for calculation</a:t>
            </a:r>
          </a:p>
          <a:p>
            <a:pPr marL="342900" indent="-342900">
              <a:buAutoNum type="arabicParenR" startAt="2"/>
            </a:pPr>
            <a:r>
              <a:rPr lang="en-US" dirty="0">
                <a:solidFill>
                  <a:schemeClr val="tx1"/>
                </a:solidFill>
              </a:rPr>
              <a:t>All properties are calculated on the </a:t>
            </a:r>
            <a:r>
              <a:rPr lang="en-US" dirty="0">
                <a:solidFill>
                  <a:schemeClr val="accent1"/>
                </a:solidFill>
              </a:rPr>
              <a:t>Compound</a:t>
            </a:r>
            <a:r>
              <a:rPr lang="en-US" dirty="0">
                <a:solidFill>
                  <a:schemeClr val="tx1"/>
                </a:solidFill>
              </a:rPr>
              <a:t> level</a:t>
            </a:r>
          </a:p>
          <a:p>
            <a:pPr marL="342900" indent="-342900">
              <a:buAutoNum type="arabicParenR" startAt="2"/>
            </a:pPr>
            <a:r>
              <a:rPr lang="en-US" dirty="0">
                <a:solidFill>
                  <a:schemeClr val="tx1"/>
                </a:solidFill>
              </a:rPr>
              <a:t>Returns a dict object with data to render via the context_data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885B0-846E-8242-A2A7-61E2F48E816E}"/>
              </a:ext>
            </a:extLst>
          </p:cNvPr>
          <p:cNvSpPr txBox="1"/>
          <p:nvPr/>
        </p:nvSpPr>
        <p:spPr>
          <a:xfrm flipH="1">
            <a:off x="1287118" y="2502466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PropCalcAnalysisView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5C6728-042E-B243-B5F5-02371ABD3A96}"/>
              </a:ext>
            </a:extLst>
          </p:cNvPr>
          <p:cNvSpPr/>
          <p:nvPr/>
        </p:nvSpPr>
        <p:spPr>
          <a:xfrm>
            <a:off x="7475884" y="2832654"/>
            <a:ext cx="3801719" cy="155050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Do whatever needs to be done </a:t>
            </a:r>
          </a:p>
          <a:p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Return expected info to     context_data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8D52F-D554-F44B-888A-2C63957DD48F}"/>
              </a:ext>
            </a:extLst>
          </p:cNvPr>
          <p:cNvSpPr txBox="1"/>
          <p:nvPr/>
        </p:nvSpPr>
        <p:spPr>
          <a:xfrm flipH="1">
            <a:off x="7888359" y="2455574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*OtherAnalysisView</a:t>
            </a:r>
          </a:p>
        </p:txBody>
      </p:sp>
    </p:spTree>
    <p:extLst>
      <p:ext uri="{BB962C8B-B14F-4D97-AF65-F5344CB8AC3E}">
        <p14:creationId xmlns:p14="http://schemas.microsoft.com/office/powerpoint/2010/main" val="30454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657-87AB-3243-BD5C-FBEA5395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A0BCB-A3CD-6C4F-8BAE-AE6DE96F6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Denali Therapeutics Inc.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D6360-C398-8249-9F83-B531F2257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798878-23D6-7749-932B-D160C45157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5D9D36-7837-F446-A1C1-B49256FB9FE6}"/>
              </a:ext>
            </a:extLst>
          </p:cNvPr>
          <p:cNvSpPr/>
          <p:nvPr/>
        </p:nvSpPr>
        <p:spPr>
          <a:xfrm>
            <a:off x="302671" y="1113183"/>
            <a:ext cx="3124200" cy="3896140"/>
          </a:xfrm>
          <a:prstGeom prst="roundRect">
            <a:avLst>
              <a:gd name="adj" fmla="val 1003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Collection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A group of </a:t>
            </a:r>
            <a:r>
              <a:rPr lang="en-US" dirty="0">
                <a:solidFill>
                  <a:schemeClr val="accent1"/>
                </a:solidFill>
              </a:rPr>
              <a:t>CompoundOccurrences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Associated with a </a:t>
            </a:r>
            <a:r>
              <a:rPr lang="en-US" dirty="0">
                <a:solidFill>
                  <a:schemeClr val="accent1"/>
                </a:solidFill>
              </a:rPr>
              <a:t>Project </a:t>
            </a:r>
            <a:r>
              <a:rPr lang="en-US" dirty="0">
                <a:solidFill>
                  <a:schemeClr val="tx1"/>
                </a:solidFill>
              </a:rPr>
              <a:t>&amp; </a:t>
            </a:r>
            <a:r>
              <a:rPr lang="en-US" dirty="0">
                <a:solidFill>
                  <a:schemeClr val="accent1"/>
                </a:solidFill>
              </a:rPr>
              <a:t>User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Handles cleaning and creation of new </a:t>
            </a:r>
            <a:r>
              <a:rPr lang="en-US" dirty="0">
                <a:solidFill>
                  <a:schemeClr val="accent1"/>
                </a:solidFill>
              </a:rPr>
              <a:t>Compounds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CompoundOccurrences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Dispatches analyses based on “currentview”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08E97-2C90-5A45-A3A3-46B27301FCFE}"/>
              </a:ext>
            </a:extLst>
          </p:cNvPr>
          <p:cNvSpPr/>
          <p:nvPr/>
        </p:nvSpPr>
        <p:spPr>
          <a:xfrm>
            <a:off x="3526263" y="1113184"/>
            <a:ext cx="3297503" cy="1888435"/>
          </a:xfrm>
          <a:prstGeom prst="roundRect">
            <a:avLst>
              <a:gd name="adj" fmla="val 10877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Compound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Describes a unique molecule and keeps track of high-cost files associated with the molecule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96F12A-E44B-AB4E-B55E-5D9FFAAD44D5}"/>
              </a:ext>
            </a:extLst>
          </p:cNvPr>
          <p:cNvSpPr/>
          <p:nvPr/>
        </p:nvSpPr>
        <p:spPr>
          <a:xfrm>
            <a:off x="3546141" y="3120890"/>
            <a:ext cx="3297503" cy="1888435"/>
          </a:xfrm>
          <a:prstGeom prst="roundRect">
            <a:avLst>
              <a:gd name="adj" fmla="val 1035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CompoundOccurrence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Pointer to a </a:t>
            </a:r>
            <a:r>
              <a:rPr lang="en-US" dirty="0">
                <a:solidFill>
                  <a:schemeClr val="accent1"/>
                </a:solidFill>
              </a:rPr>
              <a:t>Compound</a:t>
            </a:r>
            <a:r>
              <a:rPr lang="en-US" dirty="0"/>
              <a:t> that is associated with a specific </a:t>
            </a:r>
            <a:r>
              <a:rPr lang="en-US" dirty="0">
                <a:solidFill>
                  <a:schemeClr val="accent1"/>
                </a:solidFill>
              </a:rPr>
              <a:t>User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Collection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AEE9D9-B75D-AA41-AEB2-1F7B0D470737}"/>
              </a:ext>
            </a:extLst>
          </p:cNvPr>
          <p:cNvSpPr/>
          <p:nvPr/>
        </p:nvSpPr>
        <p:spPr>
          <a:xfrm>
            <a:off x="6938698" y="1113182"/>
            <a:ext cx="3297503" cy="1510750"/>
          </a:xfrm>
          <a:prstGeom prst="roundRect">
            <a:avLst>
              <a:gd name="adj" fmla="val 12062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Series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Admin uploaded molecule that is a lead compound for a </a:t>
            </a:r>
            <a:r>
              <a:rPr lang="en-US" dirty="0">
                <a:solidFill>
                  <a:schemeClr val="accent1"/>
                </a:solidFill>
              </a:rPr>
              <a:t>Project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570E2B-3D1B-B64C-8E69-81C0AFA45A4A}"/>
              </a:ext>
            </a:extLst>
          </p:cNvPr>
          <p:cNvSpPr/>
          <p:nvPr/>
        </p:nvSpPr>
        <p:spPr>
          <a:xfrm>
            <a:off x="6938697" y="2734059"/>
            <a:ext cx="3297503" cy="10726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 code to reference a Denali project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7A1BE1-9A24-3740-9BEE-6D8CDE2D181D}"/>
              </a:ext>
            </a:extLst>
          </p:cNvPr>
          <p:cNvSpPr/>
          <p:nvPr/>
        </p:nvSpPr>
        <p:spPr>
          <a:xfrm>
            <a:off x="6938696" y="3899132"/>
            <a:ext cx="3297503" cy="11101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User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An individual account for a Denali scientist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1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657-87AB-3243-BD5C-FBEA5395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A0BCB-A3CD-6C4F-8BAE-AE6DE96F6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Denali Therapeutics Inc.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D6360-C398-8249-9F83-B531F2257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798878-23D6-7749-932B-D160C45157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5D9D36-7837-F446-A1C1-B49256FB9FE6}"/>
              </a:ext>
            </a:extLst>
          </p:cNvPr>
          <p:cNvSpPr/>
          <p:nvPr/>
        </p:nvSpPr>
        <p:spPr>
          <a:xfrm>
            <a:off x="302671" y="1063487"/>
            <a:ext cx="5452086" cy="5050484"/>
          </a:xfrm>
          <a:prstGeom prst="roundRect">
            <a:avLst>
              <a:gd name="adj" fmla="val 702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08E97-2C90-5A45-A3A3-46B27301FCFE}"/>
              </a:ext>
            </a:extLst>
          </p:cNvPr>
          <p:cNvSpPr/>
          <p:nvPr/>
        </p:nvSpPr>
        <p:spPr>
          <a:xfrm>
            <a:off x="451757" y="1500811"/>
            <a:ext cx="5150600" cy="13462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SubmitCompounds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Displays form for uploading </a:t>
            </a:r>
            <a:r>
              <a:rPr lang="en-US" dirty="0">
                <a:solidFill>
                  <a:schemeClr val="accent1"/>
                </a:solidFill>
              </a:rPr>
              <a:t>Compounds</a:t>
            </a:r>
            <a:r>
              <a:rPr lang="en-US" dirty="0"/>
              <a:t> and metadata for creating a </a:t>
            </a:r>
            <a:r>
              <a:rPr lang="en-US" dirty="0">
                <a:solidFill>
                  <a:schemeClr val="accent1"/>
                </a:solidFill>
              </a:rPr>
              <a:t>Collection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E28B2D-BC53-CD4D-BEF5-6EA8212648A3}"/>
              </a:ext>
            </a:extLst>
          </p:cNvPr>
          <p:cNvSpPr/>
          <p:nvPr/>
        </p:nvSpPr>
        <p:spPr>
          <a:xfrm>
            <a:off x="451757" y="2956398"/>
            <a:ext cx="5150600" cy="14257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DownloadResults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Downloads the file generated from the </a:t>
            </a:r>
            <a:r>
              <a:rPr lang="en-US" dirty="0">
                <a:solidFill>
                  <a:schemeClr val="accent1"/>
                </a:solidFill>
              </a:rPr>
              <a:t>Collection</a:t>
            </a:r>
            <a:r>
              <a:rPr lang="en-US" dirty="0"/>
              <a:t> based on the “currentview”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8E11C3-DB38-2740-B113-0977800CAA9F}"/>
              </a:ext>
            </a:extLst>
          </p:cNvPr>
          <p:cNvSpPr/>
          <p:nvPr/>
        </p:nvSpPr>
        <p:spPr>
          <a:xfrm>
            <a:off x="451757" y="4501438"/>
            <a:ext cx="5150600" cy="106447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HomePage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Directs to the homepage template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445E2F1-0B49-B04E-A0C7-45613F7747EF}"/>
              </a:ext>
            </a:extLst>
          </p:cNvPr>
          <p:cNvSpPr/>
          <p:nvPr/>
        </p:nvSpPr>
        <p:spPr>
          <a:xfrm>
            <a:off x="6168889" y="1063487"/>
            <a:ext cx="5452086" cy="5050484"/>
          </a:xfrm>
          <a:prstGeom prst="roundRect">
            <a:avLst>
              <a:gd name="adj" fmla="val 702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16D848-EAD5-7742-872A-C6678BC62D4A}"/>
              </a:ext>
            </a:extLst>
          </p:cNvPr>
          <p:cNvSpPr/>
          <p:nvPr/>
        </p:nvSpPr>
        <p:spPr>
          <a:xfrm>
            <a:off x="6317975" y="1500812"/>
            <a:ext cx="5150600" cy="1346259"/>
          </a:xfrm>
          <a:prstGeom prst="roundRect">
            <a:avLst>
              <a:gd name="adj" fmla="val 2183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CheckTask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Fetches the result of a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task-id</a:t>
            </a:r>
            <a:r>
              <a:rPr lang="en-US" dirty="0"/>
              <a:t> for an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asynchronous task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34875E-07BE-BA4F-860B-BF3CE80F7B8F}"/>
              </a:ext>
            </a:extLst>
          </p:cNvPr>
          <p:cNvSpPr/>
          <p:nvPr/>
        </p:nvSpPr>
        <p:spPr>
          <a:xfrm>
            <a:off x="6327914" y="2966337"/>
            <a:ext cx="5150600" cy="2291462"/>
          </a:xfrm>
          <a:prstGeom prst="roundRect">
            <a:avLst>
              <a:gd name="adj" fmla="val 11462"/>
            </a:avLst>
          </a:prstGeom>
          <a:ln w="38100">
            <a:solidFill>
              <a:schemeClr val="bg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PropCalcAnalysis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Starts the analysis for Property Calculation for a </a:t>
            </a:r>
            <a:r>
              <a:rPr lang="en-US" dirty="0">
                <a:solidFill>
                  <a:schemeClr val="accent1"/>
                </a:solidFill>
              </a:rPr>
              <a:t>Collection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/>
              <a:t>Once the analysis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task</a:t>
            </a:r>
            <a:r>
              <a:rPr lang="en-US" dirty="0"/>
              <a:t> is complete, returns the context data needed to display a table of properties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FF65-3C37-4B4B-B7E3-AB5B85478377}"/>
              </a:ext>
            </a:extLst>
          </p:cNvPr>
          <p:cNvSpPr txBox="1"/>
          <p:nvPr/>
        </p:nvSpPr>
        <p:spPr>
          <a:xfrm flipH="1">
            <a:off x="601318" y="1097483"/>
            <a:ext cx="301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FC10E7-E821-5C4A-9A69-6D3137540BA4}"/>
              </a:ext>
            </a:extLst>
          </p:cNvPr>
          <p:cNvSpPr txBox="1"/>
          <p:nvPr/>
        </p:nvSpPr>
        <p:spPr>
          <a:xfrm flipH="1">
            <a:off x="6398870" y="1097483"/>
            <a:ext cx="301652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b="1" dirty="0"/>
              <a:t>AnalysisView</a:t>
            </a:r>
          </a:p>
        </p:txBody>
      </p:sp>
    </p:spTree>
    <p:extLst>
      <p:ext uri="{BB962C8B-B14F-4D97-AF65-F5344CB8AC3E}">
        <p14:creationId xmlns:p14="http://schemas.microsoft.com/office/powerpoint/2010/main" val="368128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657-87AB-3243-BD5C-FBEA5395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Assay Emailer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A0BCB-A3CD-6C4F-8BAE-AE6DE96F6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Denali Therapeutics Inc.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D6360-C398-8249-9F83-B531F2257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8798878-23D6-7749-932B-D160C45157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08E97-2C90-5A45-A3A3-46B27301FCFE}"/>
              </a:ext>
            </a:extLst>
          </p:cNvPr>
          <p:cNvSpPr/>
          <p:nvPr/>
        </p:nvSpPr>
        <p:spPr>
          <a:xfrm>
            <a:off x="302672" y="1297119"/>
            <a:ext cx="11434258" cy="4815445"/>
          </a:xfrm>
          <a:prstGeom prst="roundRect">
            <a:avLst>
              <a:gd name="adj" fmla="val 566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8E11C3-DB38-2740-B113-0977800CAA9F}"/>
              </a:ext>
            </a:extLst>
          </p:cNvPr>
          <p:cNvSpPr/>
          <p:nvPr/>
        </p:nvSpPr>
        <p:spPr>
          <a:xfrm>
            <a:off x="737151" y="1798308"/>
            <a:ext cx="10565293" cy="669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dirty="0"/>
              <a:t>1. Remove assays from the Project that haven’t had new data in the last 90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FF65-3C37-4B4B-B7E3-AB5B85478377}"/>
              </a:ext>
            </a:extLst>
          </p:cNvPr>
          <p:cNvSpPr txBox="1"/>
          <p:nvPr/>
        </p:nvSpPr>
        <p:spPr>
          <a:xfrm flipH="1">
            <a:off x="302671" y="927787"/>
            <a:ext cx="59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Every hour from Wednesday 12 AM to Friday 11 PM: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60491-D81D-96FA-5081-175048DB4400}"/>
              </a:ext>
            </a:extLst>
          </p:cNvPr>
          <p:cNvSpPr txBox="1"/>
          <p:nvPr/>
        </p:nvSpPr>
        <p:spPr>
          <a:xfrm flipH="1">
            <a:off x="715143" y="1375668"/>
            <a:ext cx="2131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For Each Project: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7DFE61-DDDA-5FD0-5CF8-7145B7FC1A4E}"/>
              </a:ext>
            </a:extLst>
          </p:cNvPr>
          <p:cNvSpPr/>
          <p:nvPr/>
        </p:nvSpPr>
        <p:spPr>
          <a:xfrm>
            <a:off x="715143" y="2590165"/>
            <a:ext cx="10565294" cy="95586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300"/>
              </a:spcAft>
            </a:pPr>
            <a:r>
              <a:rPr lang="en-US" sz="1700" dirty="0"/>
              <a:t>2. Gather all new data for the Project from Dotmatics</a:t>
            </a:r>
          </a:p>
          <a:p>
            <a:pPr algn="ctr">
              <a:spcAft>
                <a:spcPts val="300"/>
              </a:spcAft>
            </a:pPr>
            <a:r>
              <a:rPr lang="en-US" sz="1400" dirty="0"/>
              <a:t>New data is defined by having an experiment ID greater than the highest experiment ID included in the last data email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41E153-800F-9F8E-F423-2350636D04F4}"/>
              </a:ext>
            </a:extLst>
          </p:cNvPr>
          <p:cNvSpPr/>
          <p:nvPr/>
        </p:nvSpPr>
        <p:spPr>
          <a:xfrm>
            <a:off x="715143" y="3664013"/>
            <a:ext cx="10565294" cy="2217437"/>
          </a:xfrm>
          <a:prstGeom prst="roundRect">
            <a:avLst>
              <a:gd name="adj" fmla="val 8125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>
              <a:spcAft>
                <a:spcPts val="300"/>
              </a:spcAft>
            </a:pPr>
            <a:r>
              <a:rPr lang="en-US" sz="1700" dirty="0"/>
              <a:t>3. Process data and send emails</a:t>
            </a:r>
          </a:p>
          <a:p>
            <a:pPr>
              <a:spcAft>
                <a:spcPts val="300"/>
              </a:spcAft>
            </a:pPr>
            <a:r>
              <a:rPr lang="en-US" sz="1400" dirty="0"/>
              <a:t>1. Update each Series assay information with the latest data if there is new data</a:t>
            </a:r>
          </a:p>
          <a:p>
            <a:pPr>
              <a:spcAft>
                <a:spcPts val="300"/>
              </a:spcAft>
            </a:pPr>
            <a:r>
              <a:rPr lang="en-US" sz="1400" dirty="0"/>
              <a:t>2. Send data ping to Project leads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en-US" sz="1400" dirty="0"/>
              <a:t>A new ping is sent if there is data with an experiment ID greater than the highest experiment ID included in the last ping</a:t>
            </a:r>
          </a:p>
          <a:p>
            <a:pPr>
              <a:spcAft>
                <a:spcPts val="300"/>
              </a:spcAft>
            </a:pPr>
            <a:r>
              <a:rPr lang="en-US" sz="1400" dirty="0"/>
              <a:t>3. Determine if a data email should be sent based on if either of the following conditions are met: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en-US" sz="1400" dirty="0"/>
              <a:t>All assays have new data (experiment ID greater than the highest experiment ID included in the last data email)</a:t>
            </a:r>
          </a:p>
          <a:p>
            <a:pPr marL="742950" lvl="1" indent="-285750">
              <a:spcAft>
                <a:spcPts val="300"/>
              </a:spcAft>
              <a:buFontTx/>
              <a:buChar char="-"/>
            </a:pPr>
            <a:r>
              <a:rPr lang="en-US" sz="1400" dirty="0"/>
              <a:t>At least one assay has new data and it’s been more than 4 hours since the the last ping email was sent</a:t>
            </a:r>
          </a:p>
          <a:p>
            <a:pPr>
              <a:spcAft>
                <a:spcPts val="300"/>
              </a:spcAft>
            </a:pPr>
            <a:r>
              <a:rPr lang="en-US" sz="1400" dirty="0"/>
              <a:t>4. If a data email should be sent, generate a PDF w/ structures and curves and send to the Project’s subscribers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CEBE82-18F2-FF42-73D8-35494A946906}"/>
              </a:ext>
            </a:extLst>
          </p:cNvPr>
          <p:cNvSpPr txBox="1"/>
          <p:nvPr/>
        </p:nvSpPr>
        <p:spPr>
          <a:xfrm flipH="1">
            <a:off x="302670" y="6150239"/>
            <a:ext cx="1143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 more information on the data structure behind the scenes, check out the Project model in </a:t>
            </a:r>
            <a:r>
              <a:rPr lang="en-US" sz="1400" i="1" dirty="0">
                <a:solidFill>
                  <a:schemeClr val="bg2"/>
                </a:solidFill>
              </a:rPr>
              <a:t>basechem.main.models.project_models.py</a:t>
            </a:r>
          </a:p>
        </p:txBody>
      </p:sp>
    </p:spTree>
    <p:extLst>
      <p:ext uri="{BB962C8B-B14F-4D97-AF65-F5344CB8AC3E}">
        <p14:creationId xmlns:p14="http://schemas.microsoft.com/office/powerpoint/2010/main" val="340889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816794"/>
      </p:ext>
    </p:extLst>
  </p:cSld>
  <p:clrMapOvr>
    <a:masterClrMapping/>
  </p:clrMapOvr>
</p:sld>
</file>

<file path=ppt/theme/theme1.xml><?xml version="1.0" encoding="utf-8"?>
<a:theme xmlns:a="http://schemas.openxmlformats.org/drawingml/2006/main" name="v5 Title and Content">
  <a:themeElements>
    <a:clrScheme name="Denali v4 3">
      <a:dk1>
        <a:srgbClr val="000000"/>
      </a:dk1>
      <a:lt1>
        <a:srgbClr val="FFFFFF"/>
      </a:lt1>
      <a:dk2>
        <a:srgbClr val="FE643E"/>
      </a:dk2>
      <a:lt2>
        <a:srgbClr val="F8A049"/>
      </a:lt2>
      <a:accent1>
        <a:srgbClr val="F69E49"/>
      </a:accent1>
      <a:accent2>
        <a:srgbClr val="41A55E"/>
      </a:accent2>
      <a:accent3>
        <a:srgbClr val="4663A9"/>
      </a:accent3>
      <a:accent4>
        <a:srgbClr val="F24500"/>
      </a:accent4>
      <a:accent5>
        <a:srgbClr val="3290A5"/>
      </a:accent5>
      <a:accent6>
        <a:srgbClr val="929292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5_Presentation_Template_Red_Header" id="{B63793E4-86B8-43F2-8EE7-47CDBDA94476}" vid="{406B5588-7FFD-43C4-BF82-8A243FF444D0}"/>
    </a:ext>
  </a:extLst>
</a:theme>
</file>

<file path=ppt/theme/theme2.xml><?xml version="1.0" encoding="utf-8"?>
<a:theme xmlns:a="http://schemas.openxmlformats.org/drawingml/2006/main" name="v5 Section Header Title w/ BG">
  <a:themeElements>
    <a:clrScheme name="Denali Colors 1">
      <a:dk1>
        <a:srgbClr val="000000"/>
      </a:dk1>
      <a:lt1>
        <a:srgbClr val="FFFFFF"/>
      </a:lt1>
      <a:dk2>
        <a:srgbClr val="FE643E"/>
      </a:dk2>
      <a:lt2>
        <a:srgbClr val="F8A049"/>
      </a:lt2>
      <a:accent1>
        <a:srgbClr val="F8A049"/>
      </a:accent1>
      <a:accent2>
        <a:srgbClr val="FE643E"/>
      </a:accent2>
      <a:accent3>
        <a:srgbClr val="929292"/>
      </a:accent3>
      <a:accent4>
        <a:srgbClr val="005392"/>
      </a:accent4>
      <a:accent5>
        <a:srgbClr val="4BACC6"/>
      </a:accent5>
      <a:accent6>
        <a:srgbClr val="929292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5_Presentation_Template_Red_Header" id="{B63793E4-86B8-43F2-8EE7-47CDBDA94476}" vid="{0414BEC4-6B99-49E9-B2D4-4818883CF1B3}"/>
    </a:ext>
  </a:extLst>
</a:theme>
</file>

<file path=ppt/theme/theme3.xml><?xml version="1.0" encoding="utf-8"?>
<a:theme xmlns:a="http://schemas.openxmlformats.org/drawingml/2006/main" name="v5 Master Presentation Title and Thank You">
  <a:themeElements>
    <a:clrScheme name="Denali Colors 1">
      <a:dk1>
        <a:srgbClr val="000000"/>
      </a:dk1>
      <a:lt1>
        <a:srgbClr val="FFFFFF"/>
      </a:lt1>
      <a:dk2>
        <a:srgbClr val="FE643E"/>
      </a:dk2>
      <a:lt2>
        <a:srgbClr val="78A4B4"/>
      </a:lt2>
      <a:accent1>
        <a:srgbClr val="57796E"/>
      </a:accent1>
      <a:accent2>
        <a:srgbClr val="F79F48"/>
      </a:accent2>
      <a:accent3>
        <a:srgbClr val="9BBB59"/>
      </a:accent3>
      <a:accent4>
        <a:srgbClr val="005392"/>
      </a:accent4>
      <a:accent5>
        <a:srgbClr val="7CA7B6"/>
      </a:accent5>
      <a:accent6>
        <a:srgbClr val="929292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5_Presentation_Template_Red_Header" id="{B63793E4-86B8-43F2-8EE7-47CDBDA94476}" vid="{59AF6F8B-20B2-4732-9012-5D85551FA0E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v5 Title and Content</Template>
  <TotalTime>1289</TotalTime>
  <Words>630</Words>
  <Application>Microsoft Macintosh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v5 Title and Content</vt:lpstr>
      <vt:lpstr>v5 Section Header Title w/ BG</vt:lpstr>
      <vt:lpstr>v5 Master Presentation Title and Thank You</vt:lpstr>
      <vt:lpstr>PowerPoint Presentation</vt:lpstr>
      <vt:lpstr>How does basechem2.0 work under-the-hood</vt:lpstr>
      <vt:lpstr>How does basechem2.0 work under-the-hood</vt:lpstr>
      <vt:lpstr>Model structure</vt:lpstr>
      <vt:lpstr>View structure</vt:lpstr>
      <vt:lpstr>Auto Assay Emailer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Auch</dc:creator>
  <cp:lastModifiedBy>Lydia Auch</cp:lastModifiedBy>
  <cp:revision>9</cp:revision>
  <dcterms:created xsi:type="dcterms:W3CDTF">2021-11-15T22:21:13Z</dcterms:created>
  <dcterms:modified xsi:type="dcterms:W3CDTF">2022-07-27T22:02:17Z</dcterms:modified>
</cp:coreProperties>
</file>